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3" r:id="rId8"/>
    <p:sldId id="266" r:id="rId9"/>
    <p:sldId id="265" r:id="rId10"/>
    <p:sldId id="267" r:id="rId11"/>
    <p:sldId id="268" r:id="rId12"/>
    <p:sldId id="269" r:id="rId13"/>
    <p:sldId id="270" r:id="rId14"/>
    <p:sldId id="273" r:id="rId15"/>
    <p:sldId id="271" r:id="rId16"/>
    <p:sldId id="272" r:id="rId17"/>
    <p:sldId id="262" r:id="rId1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Título"/>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134E6506-5F5C-4DB5-9EEE-165BB53E0CF8}" type="datetimeFigureOut">
              <a:rPr lang="es-MX" smtClean="0"/>
              <a:pPr/>
              <a:t>12/04/2014</a:t>
            </a:fld>
            <a:endParaRPr lang="es-MX"/>
          </a:p>
        </p:txBody>
      </p:sp>
      <p:sp>
        <p:nvSpPr>
          <p:cNvPr id="19" name="18 Marcador de pie de página"/>
          <p:cNvSpPr>
            <a:spLocks noGrp="1"/>
          </p:cNvSpPr>
          <p:nvPr>
            <p:ph type="ftr" sz="quarter" idx="11"/>
          </p:nvPr>
        </p:nvSpPr>
        <p:spPr/>
        <p:txBody>
          <a:bodyPr/>
          <a:lstStyle/>
          <a:p>
            <a:endParaRPr lang="es-MX"/>
          </a:p>
        </p:txBody>
      </p:sp>
      <p:sp>
        <p:nvSpPr>
          <p:cNvPr id="27" name="26 Marcador de número de diapositiva"/>
          <p:cNvSpPr>
            <a:spLocks noGrp="1"/>
          </p:cNvSpPr>
          <p:nvPr>
            <p:ph type="sldNum" sz="quarter" idx="12"/>
          </p:nvPr>
        </p:nvSpPr>
        <p:spPr/>
        <p:txBody>
          <a:bodyPr/>
          <a:lstStyle/>
          <a:p>
            <a:fld id="{5D0D44DA-B844-41DA-857F-120F331E4090}"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34E6506-5F5C-4DB5-9EEE-165BB53E0CF8}" type="datetimeFigureOut">
              <a:rPr lang="es-MX" smtClean="0"/>
              <a:pPr/>
              <a:t>12/04/2014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D0D44DA-B844-41DA-857F-120F331E4090}"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34E6506-5F5C-4DB5-9EEE-165BB53E0CF8}" type="datetimeFigureOut">
              <a:rPr lang="es-MX" smtClean="0"/>
              <a:pPr/>
              <a:t>12/04/2014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D0D44DA-B844-41DA-857F-120F331E4090}"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34E6506-5F5C-4DB5-9EEE-165BB53E0CF8}" type="datetimeFigureOut">
              <a:rPr lang="es-MX" smtClean="0"/>
              <a:pPr/>
              <a:t>12/04/2014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D0D44DA-B844-41DA-857F-120F331E4090}"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Título"/>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134E6506-5F5C-4DB5-9EEE-165BB53E0CF8}" type="datetimeFigureOut">
              <a:rPr lang="es-MX" smtClean="0"/>
              <a:pPr/>
              <a:t>12/04/2014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D0D44DA-B844-41DA-857F-120F331E4090}"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134E6506-5F5C-4DB5-9EEE-165BB53E0CF8}" type="datetimeFigureOut">
              <a:rPr lang="es-MX" smtClean="0"/>
              <a:pPr/>
              <a:t>12/04/2014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D0D44DA-B844-41DA-857F-120F331E4090}"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134E6506-5F5C-4DB5-9EEE-165BB53E0CF8}" type="datetimeFigureOut">
              <a:rPr lang="es-MX" smtClean="0"/>
              <a:pPr/>
              <a:t>12/04/2014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D0D44DA-B844-41DA-857F-120F331E4090}"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320"/>
            <a:ext cx="7470648" cy="1143000"/>
          </a:xfrm>
        </p:spPr>
        <p:txBody>
          <a:bodyPr anchor="ctr"/>
          <a:lstStyle>
            <a:lvl1pPr algn="l">
              <a:defRPr sz="4600"/>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134E6506-5F5C-4DB5-9EEE-165BB53E0CF8}" type="datetimeFigureOut">
              <a:rPr lang="es-MX" smtClean="0"/>
              <a:pPr/>
              <a:t>12/04/2014</a:t>
            </a:fld>
            <a:endParaRPr lang="es-MX"/>
          </a:p>
        </p:txBody>
      </p:sp>
      <p:sp>
        <p:nvSpPr>
          <p:cNvPr id="8" name="7 Marcador de número de diapositiva"/>
          <p:cNvSpPr>
            <a:spLocks noGrp="1"/>
          </p:cNvSpPr>
          <p:nvPr>
            <p:ph type="sldNum" sz="quarter" idx="11"/>
          </p:nvPr>
        </p:nvSpPr>
        <p:spPr/>
        <p:txBody>
          <a:bodyPr/>
          <a:lstStyle/>
          <a:p>
            <a:fld id="{5D0D44DA-B844-41DA-857F-120F331E4090}" type="slidenum">
              <a:rPr lang="es-MX" smtClean="0"/>
              <a:pPr/>
              <a:t>‹Nº›</a:t>
            </a:fld>
            <a:endParaRPr lang="es-MX"/>
          </a:p>
        </p:txBody>
      </p:sp>
      <p:sp>
        <p:nvSpPr>
          <p:cNvPr id="9" name="8 Marcador de pie de página"/>
          <p:cNvSpPr>
            <a:spLocks noGrp="1"/>
          </p:cNvSpPr>
          <p:nvPr>
            <p:ph type="ftr" sz="quarter" idx="12"/>
          </p:nvPr>
        </p:nvSpPr>
        <p:spPr/>
        <p:txBody>
          <a:bodyPr/>
          <a:lstStyle/>
          <a:p>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34E6506-5F5C-4DB5-9EEE-165BB53E0CF8}" type="datetimeFigureOut">
              <a:rPr lang="es-MX" smtClean="0"/>
              <a:pPr/>
              <a:t>12/04/2014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D0D44DA-B844-41DA-857F-120F331E4090}"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134E6506-5F5C-4DB5-9EEE-165BB53E0CF8}" type="datetimeFigureOut">
              <a:rPr lang="es-MX" smtClean="0"/>
              <a:pPr/>
              <a:t>12/04/2014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a:xfrm>
            <a:off x="8156448" y="6422064"/>
            <a:ext cx="762000" cy="365125"/>
          </a:xfrm>
        </p:spPr>
        <p:txBody>
          <a:bodyPr/>
          <a:lstStyle/>
          <a:p>
            <a:fld id="{5D0D44DA-B844-41DA-857F-120F331E4090}"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457200" y="6422064"/>
            <a:ext cx="2133600" cy="365125"/>
          </a:xfrm>
        </p:spPr>
        <p:txBody>
          <a:bodyPr/>
          <a:lstStyle/>
          <a:p>
            <a:fld id="{134E6506-5F5C-4DB5-9EEE-165BB53E0CF8}" type="datetimeFigureOut">
              <a:rPr lang="es-MX" smtClean="0"/>
              <a:pPr/>
              <a:t>12/04/2014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D0D44DA-B844-41DA-857F-120F331E4090}"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Marcador de título"/>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134E6506-5F5C-4DB5-9EEE-165BB53E0CF8}" type="datetimeFigureOut">
              <a:rPr lang="es-MX" smtClean="0"/>
              <a:pPr/>
              <a:t>12/04/2014</a:t>
            </a:fld>
            <a:endParaRPr lang="es-MX"/>
          </a:p>
        </p:txBody>
      </p:sp>
      <p:sp>
        <p:nvSpPr>
          <p:cNvPr id="22" name="21 Marcador de pie de página"/>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s-MX"/>
          </a:p>
        </p:txBody>
      </p:sp>
      <p:sp>
        <p:nvSpPr>
          <p:cNvPr id="18" name="17 Marcador de número de diapositiva"/>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5D0D44DA-B844-41DA-857F-120F331E4090}" type="slidenum">
              <a:rPr lang="es-MX" smtClean="0"/>
              <a:pPr/>
              <a:t>‹Nº›</a:t>
            </a:fld>
            <a:endParaRPr lang="es-MX"/>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definicion.de/ordinario/" TargetMode="External"/><Relationship Id="rId2" Type="http://schemas.openxmlformats.org/officeDocument/2006/relationships/hyperlink" Target="http://es.wikipedia.org/wiki/Comunicaci%C3%B3n_asincr%C3%B3nica" TargetMode="External"/><Relationship Id="rId1" Type="http://schemas.openxmlformats.org/officeDocument/2006/relationships/slideLayout" Target="../slideLayouts/slideLayout2.xml"/><Relationship Id="rId5" Type="http://schemas.openxmlformats.org/officeDocument/2006/relationships/hyperlink" Target="http://es.wikipedia.org/wiki/Blog" TargetMode="External"/><Relationship Id="rId4" Type="http://schemas.openxmlformats.org/officeDocument/2006/relationships/hyperlink" Target="http://es.wikipedia.org/wiki/Correo_electr%C3%B3nico"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es.wikipedia.org/wiki/Receptor_(comunicaci%C3%B3n)" TargetMode="External"/><Relationship Id="rId2" Type="http://schemas.openxmlformats.org/officeDocument/2006/relationships/hyperlink" Target="http://es.wikipedia.org/wiki/Emiso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es.wikipedia.org/wiki/C%C3%B3digo_ling%C3%BC%C3%ADstico" TargetMode="External"/><Relationship Id="rId2" Type="http://schemas.openxmlformats.org/officeDocument/2006/relationships/hyperlink" Target="http://es.wikipedia.org/wiki/Canal_(comunicaci%C3%B3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79512" y="2060848"/>
            <a:ext cx="8458200" cy="2952328"/>
          </a:xfrm>
        </p:spPr>
        <p:txBody>
          <a:bodyPr>
            <a:normAutofit fontScale="90000"/>
          </a:bodyPr>
          <a:lstStyle/>
          <a:p>
            <a:r>
              <a:rPr lang="es-MX" dirty="0" smtClean="0"/>
              <a:t>2.2 Comunicación </a:t>
            </a:r>
            <a:r>
              <a:rPr lang="es-MX" dirty="0" smtClean="0"/>
              <a:t>asíncrona</a:t>
            </a:r>
            <a:br>
              <a:rPr lang="es-MX" dirty="0" smtClean="0"/>
            </a:br>
            <a:r>
              <a:rPr lang="es-MX" dirty="0" smtClean="0"/>
              <a:t/>
            </a:r>
            <a:br>
              <a:rPr lang="es-MX" dirty="0" smtClean="0"/>
            </a:br>
            <a:r>
              <a:rPr lang="es-MX" dirty="0" smtClean="0"/>
              <a:t>2.2.1 correo </a:t>
            </a:r>
            <a:r>
              <a:rPr lang="es-MX" dirty="0" smtClean="0"/>
              <a:t>ordinario</a:t>
            </a:r>
            <a:br>
              <a:rPr lang="es-MX" dirty="0" smtClean="0"/>
            </a:br>
            <a:r>
              <a:rPr lang="es-MX" dirty="0" smtClean="0"/>
              <a:t>2.2.2 correo </a:t>
            </a:r>
            <a:r>
              <a:rPr lang="es-MX" dirty="0" smtClean="0"/>
              <a:t>electrónico </a:t>
            </a:r>
            <a:br>
              <a:rPr lang="es-MX" dirty="0" smtClean="0"/>
            </a:br>
            <a:r>
              <a:rPr lang="es-MX" dirty="0" smtClean="0"/>
              <a:t>2.2.3 foros </a:t>
            </a:r>
            <a:r>
              <a:rPr lang="es-MX" dirty="0" smtClean="0"/>
              <a:t>de discusión</a:t>
            </a:r>
            <a:br>
              <a:rPr lang="es-MX" dirty="0" smtClean="0"/>
            </a:br>
            <a:r>
              <a:rPr lang="es-MX" dirty="0" smtClean="0"/>
              <a:t>2.2.4 BLOGS</a:t>
            </a:r>
            <a:r>
              <a:rPr lang="es-MX" dirty="0" smtClean="0"/>
              <a:t/>
            </a:r>
            <a:br>
              <a:rPr lang="es-MX" dirty="0" smtClean="0"/>
            </a:br>
            <a:endParaRPr lang="es-MX" dirty="0"/>
          </a:p>
        </p:txBody>
      </p:sp>
      <p:sp>
        <p:nvSpPr>
          <p:cNvPr id="3" name="2 Subtítulo"/>
          <p:cNvSpPr>
            <a:spLocks noGrp="1"/>
          </p:cNvSpPr>
          <p:nvPr>
            <p:ph type="subTitle" idx="1"/>
          </p:nvPr>
        </p:nvSpPr>
        <p:spPr>
          <a:xfrm>
            <a:off x="251520" y="5517232"/>
            <a:ext cx="8458200" cy="914400"/>
          </a:xfrm>
        </p:spPr>
        <p:txBody>
          <a:bodyPr/>
          <a:lstStyle/>
          <a:p>
            <a:r>
              <a:rPr lang="es-MX" dirty="0" smtClean="0"/>
              <a:t>LIZBETH HERNANDEZ GOMEZ</a:t>
            </a:r>
          </a:p>
          <a:p>
            <a:r>
              <a:rPr lang="es-MX" dirty="0" smtClean="0"/>
              <a:t>LIC. ELIU GOMEZ CASTRO</a:t>
            </a:r>
            <a:endParaRPr lang="es-MX" dirty="0"/>
          </a:p>
        </p:txBody>
      </p:sp>
      <p:sp>
        <p:nvSpPr>
          <p:cNvPr id="4" name="3 CuadroTexto"/>
          <p:cNvSpPr txBox="1"/>
          <p:nvPr/>
        </p:nvSpPr>
        <p:spPr>
          <a:xfrm>
            <a:off x="1637152" y="332656"/>
            <a:ext cx="6679264" cy="954107"/>
          </a:xfrm>
          <a:prstGeom prst="rect">
            <a:avLst/>
          </a:prstGeom>
          <a:noFill/>
        </p:spPr>
        <p:txBody>
          <a:bodyPr wrap="none" rtlCol="0">
            <a:spAutoFit/>
          </a:bodyPr>
          <a:lstStyle/>
          <a:p>
            <a:r>
              <a:rPr lang="es-MX" sz="2800" dirty="0" smtClean="0"/>
              <a:t>UNIVERSIDAD DE CIENCIAS E INGENIERIAS</a:t>
            </a:r>
          </a:p>
          <a:p>
            <a:pPr algn="ctr"/>
            <a:r>
              <a:rPr lang="es-MX" sz="2800" dirty="0" smtClean="0"/>
              <a:t> DEL NORESTE</a:t>
            </a:r>
            <a:endParaRPr lang="es-MX" sz="2800" dirty="0"/>
          </a:p>
        </p:txBody>
      </p:sp>
      <p:pic>
        <p:nvPicPr>
          <p:cNvPr id="5" name="4 Imagen" descr="images (10).jpg"/>
          <p:cNvPicPr>
            <a:picLocks noChangeAspect="1"/>
          </p:cNvPicPr>
          <p:nvPr/>
        </p:nvPicPr>
        <p:blipFill>
          <a:blip r:embed="rId2" cstate="print"/>
          <a:stretch>
            <a:fillRect/>
          </a:stretch>
        </p:blipFill>
        <p:spPr>
          <a:xfrm>
            <a:off x="72008" y="116632"/>
            <a:ext cx="1547664" cy="1562100"/>
          </a:xfrm>
          <a:prstGeom prst="rect">
            <a:avLst/>
          </a:prstGeom>
        </p:spPr>
      </p:pic>
      <p:pic>
        <p:nvPicPr>
          <p:cNvPr id="7" name="6 Imagen" descr="images (16).jpg"/>
          <p:cNvPicPr>
            <a:picLocks noChangeAspect="1"/>
          </p:cNvPicPr>
          <p:nvPr/>
        </p:nvPicPr>
        <p:blipFill>
          <a:blip r:embed="rId3" cstate="print"/>
          <a:stretch>
            <a:fillRect/>
          </a:stretch>
        </p:blipFill>
        <p:spPr>
          <a:xfrm>
            <a:off x="5436096" y="2636912"/>
            <a:ext cx="3528392" cy="266429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images (14).jpg"/>
          <p:cNvPicPr>
            <a:picLocks noChangeAspect="1"/>
          </p:cNvPicPr>
          <p:nvPr/>
        </p:nvPicPr>
        <p:blipFill>
          <a:blip r:embed="rId2" cstate="print"/>
          <a:stretch>
            <a:fillRect/>
          </a:stretch>
        </p:blipFill>
        <p:spPr>
          <a:xfrm>
            <a:off x="1403648" y="5013176"/>
            <a:ext cx="6696744" cy="1844824"/>
          </a:xfrm>
          <a:prstGeom prst="rect">
            <a:avLst/>
          </a:prstGeom>
        </p:spPr>
      </p:pic>
      <p:sp>
        <p:nvSpPr>
          <p:cNvPr id="3" name="2 Marcador de contenido"/>
          <p:cNvSpPr>
            <a:spLocks noGrp="1"/>
          </p:cNvSpPr>
          <p:nvPr>
            <p:ph idx="1"/>
          </p:nvPr>
        </p:nvSpPr>
        <p:spPr>
          <a:xfrm>
            <a:off x="467544" y="1063277"/>
            <a:ext cx="8229600" cy="4525963"/>
          </a:xfrm>
        </p:spPr>
        <p:txBody>
          <a:bodyPr/>
          <a:lstStyle/>
          <a:p>
            <a:r>
              <a:rPr lang="es-MX" dirty="0" smtClean="0"/>
              <a:t>Por medio de mensajes de correo electrónico se puede enviar, no solamente texto, sino todo tipo de documentos digitales dependiendo del sistema que se use. Su eficiencia, conveniencia y bajo costo están logrando que el correo electrónico desplace al correo ordinario para muchos usos habituales.</a:t>
            </a:r>
          </a:p>
          <a:p>
            <a:endParaRPr lang="es-MX"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2.2.3 FOROS </a:t>
            </a:r>
            <a:r>
              <a:rPr lang="es-MX" dirty="0" smtClean="0"/>
              <a:t>DE DISCUSION</a:t>
            </a:r>
            <a:endParaRPr lang="es-MX" dirty="0"/>
          </a:p>
        </p:txBody>
      </p:sp>
      <p:sp>
        <p:nvSpPr>
          <p:cNvPr id="3" name="2 Marcador de contenido"/>
          <p:cNvSpPr>
            <a:spLocks noGrp="1"/>
          </p:cNvSpPr>
          <p:nvPr>
            <p:ph idx="1"/>
          </p:nvPr>
        </p:nvSpPr>
        <p:spPr>
          <a:xfrm>
            <a:off x="457200" y="1600200"/>
            <a:ext cx="5482952" cy="4997152"/>
          </a:xfrm>
        </p:spPr>
        <p:txBody>
          <a:bodyPr>
            <a:normAutofit fontScale="85000" lnSpcReduction="10000"/>
          </a:bodyPr>
          <a:lstStyle/>
          <a:p>
            <a:r>
              <a:rPr lang="es-MX" dirty="0"/>
              <a:t>Un </a:t>
            </a:r>
            <a:r>
              <a:rPr lang="es-MX" b="1" dirty="0"/>
              <a:t>foro</a:t>
            </a:r>
            <a:r>
              <a:rPr lang="es-MX" dirty="0"/>
              <a:t> (también conocidos como "foros" o "foros de discusión") en Internet es </a:t>
            </a:r>
            <a:r>
              <a:rPr lang="es-MX" dirty="0" smtClean="0"/>
              <a:t>una aplicación </a:t>
            </a:r>
            <a:r>
              <a:rPr lang="es-MX" dirty="0"/>
              <a:t>web que da soporte a discusiones u opiniones en línea. Dicha aplicación suele estar organizada en categorías que contienen foros. Estos últimos foros son contenedores en los que se pueden abrir nuevos temas de discusión en los que los usuarios de la web responderán con sus opiniones.</a:t>
            </a:r>
          </a:p>
        </p:txBody>
      </p:sp>
      <p:pic>
        <p:nvPicPr>
          <p:cNvPr id="4" name="3 Imagen" descr="images (11).jpg"/>
          <p:cNvPicPr>
            <a:picLocks noChangeAspect="1"/>
          </p:cNvPicPr>
          <p:nvPr/>
        </p:nvPicPr>
        <p:blipFill>
          <a:blip r:embed="rId2" cstate="print"/>
          <a:stretch>
            <a:fillRect/>
          </a:stretch>
        </p:blipFill>
        <p:spPr>
          <a:xfrm>
            <a:off x="5832648" y="2348880"/>
            <a:ext cx="3203848" cy="3024336"/>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52736"/>
            <a:ext cx="8229600" cy="5073427"/>
          </a:xfrm>
        </p:spPr>
        <p:txBody>
          <a:bodyPr>
            <a:normAutofit/>
          </a:bodyPr>
          <a:lstStyle/>
          <a:p>
            <a:r>
              <a:rPr lang="es-MX" dirty="0"/>
              <a:t>Un foro tiene una estructura ordenada en árbol. Las categorías son contenedores de foros que no tienen uso ninguno a parte de "categorizar" esos foros. Los foros, a su vez, tienen dentro temas (argumentos) que incluyen mensajes de los usuarios. Son una especie de tableros de anuncios donde se intercambian opiniones o información sobre algún </a:t>
            </a:r>
            <a:r>
              <a:rPr lang="es-MX" dirty="0" smtClean="0"/>
              <a:t>tema</a:t>
            </a:r>
            <a:endParaRPr lang="es-MX"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52736"/>
            <a:ext cx="8229600" cy="3816424"/>
          </a:xfrm>
        </p:spPr>
        <p:txBody>
          <a:bodyPr>
            <a:normAutofit/>
          </a:bodyPr>
          <a:lstStyle/>
          <a:p>
            <a:r>
              <a:rPr lang="es-MX" dirty="0" smtClean="0"/>
              <a:t> La diferencia entre esta herramienta de comunicación y la mensajería instantánea es que en los foros no hay un "diálogo" en tiempo real, sino nada más se publica una opinión que será leída más tarde por alguien quien puede comentarla o no. </a:t>
            </a:r>
            <a:endParaRPr lang="es-MX" dirty="0"/>
          </a:p>
        </p:txBody>
      </p:sp>
      <p:pic>
        <p:nvPicPr>
          <p:cNvPr id="4" name="3 Imagen" descr="images (19).jpg"/>
          <p:cNvPicPr>
            <a:picLocks noChangeAspect="1"/>
          </p:cNvPicPr>
          <p:nvPr/>
        </p:nvPicPr>
        <p:blipFill>
          <a:blip r:embed="rId2" cstate="print"/>
          <a:stretch>
            <a:fillRect/>
          </a:stretch>
        </p:blipFill>
        <p:spPr>
          <a:xfrm>
            <a:off x="2843808" y="4238203"/>
            <a:ext cx="3519835" cy="214312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063277"/>
            <a:ext cx="8686800" cy="4525963"/>
          </a:xfrm>
        </p:spPr>
        <p:txBody>
          <a:bodyPr/>
          <a:lstStyle/>
          <a:p>
            <a:r>
              <a:rPr lang="es-MX" dirty="0" smtClean="0"/>
              <a:t>Los foros permiten el análisis, la confrontación y la discusión, pues en ellos se tratan temas específicos de interés para un grupo de personas. Dependiendo del foro, se necesitará registrarse para poder comentar o se podrá hacerlo de forma invitada (sin necesidad de registro ni conexión).</a:t>
            </a:r>
          </a:p>
          <a:p>
            <a:endParaRPr lang="es-MX" dirty="0"/>
          </a:p>
        </p:txBody>
      </p:sp>
      <p:pic>
        <p:nvPicPr>
          <p:cNvPr id="4" name="3 Imagen" descr="images (11).jpg"/>
          <p:cNvPicPr>
            <a:picLocks noChangeAspect="1"/>
          </p:cNvPicPr>
          <p:nvPr/>
        </p:nvPicPr>
        <p:blipFill>
          <a:blip r:embed="rId2" cstate="print"/>
          <a:stretch>
            <a:fillRect/>
          </a:stretch>
        </p:blipFill>
        <p:spPr>
          <a:xfrm>
            <a:off x="2339752" y="4535388"/>
            <a:ext cx="4959424" cy="2322612"/>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onexion_redes1.jpg"/>
          <p:cNvPicPr>
            <a:picLocks noChangeAspect="1"/>
          </p:cNvPicPr>
          <p:nvPr/>
        </p:nvPicPr>
        <p:blipFill>
          <a:blip r:embed="rId2" cstate="print"/>
          <a:stretch>
            <a:fillRect/>
          </a:stretch>
        </p:blipFill>
        <p:spPr>
          <a:xfrm>
            <a:off x="6012160" y="1988840"/>
            <a:ext cx="2987824" cy="3600400"/>
          </a:xfrm>
          <a:prstGeom prst="rect">
            <a:avLst/>
          </a:prstGeom>
        </p:spPr>
      </p:pic>
      <p:sp>
        <p:nvSpPr>
          <p:cNvPr id="2" name="1 Título"/>
          <p:cNvSpPr>
            <a:spLocks noGrp="1"/>
          </p:cNvSpPr>
          <p:nvPr>
            <p:ph type="title"/>
          </p:nvPr>
        </p:nvSpPr>
        <p:spPr/>
        <p:txBody>
          <a:bodyPr/>
          <a:lstStyle/>
          <a:p>
            <a:r>
              <a:rPr lang="es-MX" dirty="0" smtClean="0"/>
              <a:t>2.2.4 BLOGS</a:t>
            </a:r>
            <a:endParaRPr lang="es-MX" dirty="0"/>
          </a:p>
        </p:txBody>
      </p:sp>
      <p:sp>
        <p:nvSpPr>
          <p:cNvPr id="3" name="2 Marcador de contenido"/>
          <p:cNvSpPr>
            <a:spLocks noGrp="1"/>
          </p:cNvSpPr>
          <p:nvPr>
            <p:ph idx="1"/>
          </p:nvPr>
        </p:nvSpPr>
        <p:spPr>
          <a:xfrm>
            <a:off x="107504" y="1340768"/>
            <a:ext cx="5842992" cy="5517232"/>
          </a:xfrm>
        </p:spPr>
        <p:txBody>
          <a:bodyPr>
            <a:normAutofit fontScale="92500" lnSpcReduction="20000"/>
          </a:bodyPr>
          <a:lstStyle/>
          <a:p>
            <a:r>
              <a:rPr lang="es-MX" dirty="0"/>
              <a:t>Un </a:t>
            </a:r>
            <a:r>
              <a:rPr lang="es-MX" b="1" dirty="0"/>
              <a:t>blog</a:t>
            </a:r>
            <a:r>
              <a:rPr lang="es-MX" dirty="0"/>
              <a:t> </a:t>
            </a:r>
            <a:r>
              <a:rPr lang="es-MX" dirty="0" smtClean="0"/>
              <a:t>es </a:t>
            </a:r>
            <a:r>
              <a:rPr lang="es-MX" dirty="0"/>
              <a:t>un sitio web en el que uno o varios autores publican cronológicamente </a:t>
            </a:r>
            <a:r>
              <a:rPr lang="es-MX" dirty="0" smtClean="0"/>
              <a:t>textos o</a:t>
            </a:r>
            <a:r>
              <a:rPr lang="es-MX" dirty="0"/>
              <a:t> artículos, apareciendo primero el más reciente, donde el </a:t>
            </a:r>
            <a:r>
              <a:rPr lang="es-MX" dirty="0" smtClean="0"/>
              <a:t>autor conserva </a:t>
            </a:r>
            <a:r>
              <a:rPr lang="es-MX" dirty="0"/>
              <a:t>siempre la libertad de dejar publicado lo que crea pertinente y donde suele ser habitual que los propios lectores participen activamente a través de sus comentarios. Un blog puede servir para publicar de ideas propias y opiniones sobre diversos temas.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CONCLUSION</a:t>
            </a:r>
            <a:endParaRPr lang="es-MX" dirty="0"/>
          </a:p>
        </p:txBody>
      </p:sp>
      <p:sp>
        <p:nvSpPr>
          <p:cNvPr id="3" name="2 Marcador de contenido"/>
          <p:cNvSpPr>
            <a:spLocks noGrp="1"/>
          </p:cNvSpPr>
          <p:nvPr>
            <p:ph idx="1"/>
          </p:nvPr>
        </p:nvSpPr>
        <p:spPr>
          <a:xfrm>
            <a:off x="457200" y="1340768"/>
            <a:ext cx="8229600" cy="5445224"/>
          </a:xfrm>
        </p:spPr>
        <p:txBody>
          <a:bodyPr>
            <a:normAutofit fontScale="77500" lnSpcReduction="20000"/>
          </a:bodyPr>
          <a:lstStyle/>
          <a:p>
            <a:r>
              <a:rPr lang="es-MX" b="1" dirty="0" smtClean="0"/>
              <a:t>La comunicación asíncrona</a:t>
            </a:r>
            <a:r>
              <a:rPr lang="es-MX" dirty="0" smtClean="0"/>
              <a:t> es aquella que no se da de forma simultanea.</a:t>
            </a:r>
          </a:p>
          <a:p>
            <a:r>
              <a:rPr lang="es-MX" b="1" dirty="0" smtClean="0"/>
              <a:t>Correo ordinario </a:t>
            </a:r>
            <a:r>
              <a:rPr lang="es-MX" dirty="0" smtClean="0"/>
              <a:t>es un sistema que transporta cartas o paquetes por vía terrestre, marítima o aérea.</a:t>
            </a:r>
          </a:p>
          <a:p>
            <a:r>
              <a:rPr lang="es-MX" b="1" dirty="0" smtClean="0"/>
              <a:t>Correo electrónico </a:t>
            </a:r>
            <a:r>
              <a:rPr lang="es-MX" dirty="0" smtClean="0"/>
              <a:t>permite la comunicación directa y simultanea entre dos personas mediante textos escritos. La comunicación puede hacerse mediante un programa de la computadora.</a:t>
            </a:r>
          </a:p>
          <a:p>
            <a:r>
              <a:rPr lang="es-MX" dirty="0" smtClean="0"/>
              <a:t> </a:t>
            </a:r>
            <a:r>
              <a:rPr lang="es-MX" b="1" dirty="0" smtClean="0"/>
              <a:t>Los foros de discusión </a:t>
            </a:r>
            <a:r>
              <a:rPr lang="es-MX" dirty="0" smtClean="0"/>
              <a:t>es el medio por el cual se pueden mandar y acceder a mensajes, un correo que permite la comunicación entre varias personas pertenecientes a un grupo.</a:t>
            </a:r>
          </a:p>
          <a:p>
            <a:r>
              <a:rPr lang="es-MX" b="1" dirty="0" smtClean="0"/>
              <a:t>Los blogs </a:t>
            </a:r>
            <a:r>
              <a:rPr lang="es-MX" dirty="0" smtClean="0"/>
              <a:t>tratan de que cualquier persona que tenga computadora puede expresarse libremente sus opiniones y son completamente gratis.</a:t>
            </a:r>
          </a:p>
          <a:p>
            <a:endParaRPr lang="es-MX"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BIBLIOGRAFIA</a:t>
            </a:r>
            <a:endParaRPr lang="es-MX" dirty="0"/>
          </a:p>
        </p:txBody>
      </p:sp>
      <p:sp>
        <p:nvSpPr>
          <p:cNvPr id="3" name="2 Marcador de contenido"/>
          <p:cNvSpPr>
            <a:spLocks noGrp="1"/>
          </p:cNvSpPr>
          <p:nvPr>
            <p:ph idx="1"/>
          </p:nvPr>
        </p:nvSpPr>
        <p:spPr/>
        <p:txBody>
          <a:bodyPr/>
          <a:lstStyle/>
          <a:p>
            <a:r>
              <a:rPr lang="es-MX" dirty="0" smtClean="0">
                <a:hlinkClick r:id="rId2"/>
              </a:rPr>
              <a:t>http://es.wikipedia.org/wiki/Comunicaci%C3%B3n_asincr%C3%B3nica</a:t>
            </a:r>
            <a:endParaRPr lang="es-MX" dirty="0" smtClean="0"/>
          </a:p>
          <a:p>
            <a:r>
              <a:rPr lang="es-MX" dirty="0" smtClean="0"/>
              <a:t> </a:t>
            </a:r>
            <a:r>
              <a:rPr lang="es-MX" dirty="0" smtClean="0">
                <a:hlinkClick r:id="rId3"/>
              </a:rPr>
              <a:t>Definición de ordinario - Qué es, Significado y Concepto</a:t>
            </a:r>
            <a:r>
              <a:rPr lang="es-MX" dirty="0" smtClean="0"/>
              <a:t> </a:t>
            </a:r>
            <a:r>
              <a:rPr lang="es-MX" dirty="0" smtClean="0">
                <a:hlinkClick r:id="rId3"/>
              </a:rPr>
              <a:t>http://definicion.de/ordinario/#ixzz2x1dF7avz</a:t>
            </a:r>
            <a:endParaRPr lang="es-MX" dirty="0" smtClean="0"/>
          </a:p>
          <a:p>
            <a:r>
              <a:rPr lang="es-MX" dirty="0" smtClean="0">
                <a:hlinkClick r:id="rId4"/>
              </a:rPr>
              <a:t>http://es.wikipedia.org/wiki/Correo_electr%C3%B3nico</a:t>
            </a:r>
            <a:endParaRPr lang="es-MX" dirty="0" smtClean="0"/>
          </a:p>
          <a:p>
            <a:r>
              <a:rPr lang="es-MX" dirty="0" smtClean="0">
                <a:hlinkClick r:id="rId5"/>
              </a:rPr>
              <a:t>http://es.wikipedia.org/wiki/Blog</a:t>
            </a:r>
            <a:endParaRPr lang="es-MX" dirty="0" smtClean="0"/>
          </a:p>
          <a:p>
            <a:endParaRPr lang="es-MX" dirty="0" smtClean="0"/>
          </a:p>
          <a:p>
            <a:endParaRPr lang="es-MX" dirty="0" smtClean="0"/>
          </a:p>
          <a:p>
            <a:endParaRPr lang="es-MX" dirty="0" smtClean="0"/>
          </a:p>
          <a:p>
            <a:endParaRPr lang="es-MX"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INTRODUCCION</a:t>
            </a:r>
            <a:endParaRPr lang="es-MX" dirty="0"/>
          </a:p>
        </p:txBody>
      </p:sp>
      <p:sp>
        <p:nvSpPr>
          <p:cNvPr id="3" name="2 Marcador de contenido"/>
          <p:cNvSpPr>
            <a:spLocks noGrp="1"/>
          </p:cNvSpPr>
          <p:nvPr>
            <p:ph idx="1"/>
          </p:nvPr>
        </p:nvSpPr>
        <p:spPr/>
        <p:txBody>
          <a:bodyPr>
            <a:normAutofit fontScale="85000" lnSpcReduction="10000"/>
          </a:bodyPr>
          <a:lstStyle/>
          <a:p>
            <a:pPr>
              <a:buFont typeface="Wingdings" pitchFamily="2" charset="2"/>
              <a:buChar char="Ø"/>
            </a:pPr>
            <a:r>
              <a:rPr lang="es-MX" dirty="0" smtClean="0"/>
              <a:t>La comunicación asíncrona no se da de forma simultanea por ejemplo el correo electrónico. </a:t>
            </a:r>
          </a:p>
          <a:p>
            <a:pPr>
              <a:buNone/>
            </a:pPr>
            <a:r>
              <a:rPr lang="es-MX" dirty="0" smtClean="0"/>
              <a:t>    El que recibe el mensaje decide cuando leerlo o responderlo.</a:t>
            </a:r>
          </a:p>
          <a:p>
            <a:pPr>
              <a:buFont typeface="Wingdings" pitchFamily="2" charset="2"/>
              <a:buChar char="Ø"/>
            </a:pPr>
            <a:r>
              <a:rPr lang="es-MX" dirty="0" smtClean="0"/>
              <a:t>Otros ejemplos son el correo ordinario que lleva cierto tiempo de entrega, los foros de discusión permiten la comunicación por medio de mensajes pertenecientes a un grupo, y los blogs sirven para expresar libremente ideas. </a:t>
            </a:r>
          </a:p>
          <a:p>
            <a:pPr>
              <a:buFont typeface="Wingdings" pitchFamily="2" charset="2"/>
              <a:buChar char="Ø"/>
            </a:pPr>
            <a:r>
              <a:rPr lang="es-MX" dirty="0" smtClean="0"/>
              <a:t>A continuación se dará a conocer los conceptos de cada uno de ellos.</a:t>
            </a:r>
            <a:endParaRPr lang="es-MX"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2.2 COMUNICACIÓN </a:t>
            </a:r>
            <a:r>
              <a:rPr lang="es-MX" dirty="0" smtClean="0"/>
              <a:t>ASINCRONA</a:t>
            </a:r>
            <a:endParaRPr lang="es-MX" dirty="0"/>
          </a:p>
        </p:txBody>
      </p:sp>
      <p:sp>
        <p:nvSpPr>
          <p:cNvPr id="3" name="2 Marcador de contenido"/>
          <p:cNvSpPr>
            <a:spLocks noGrp="1"/>
          </p:cNvSpPr>
          <p:nvPr>
            <p:ph idx="1"/>
          </p:nvPr>
        </p:nvSpPr>
        <p:spPr/>
        <p:txBody>
          <a:bodyPr>
            <a:normAutofit/>
          </a:bodyPr>
          <a:lstStyle/>
          <a:p>
            <a:r>
              <a:rPr lang="es-MX" dirty="0"/>
              <a:t>La </a:t>
            </a:r>
            <a:r>
              <a:rPr lang="es-MX" b="1" dirty="0"/>
              <a:t>comunicación asincrónica</a:t>
            </a:r>
            <a:r>
              <a:rPr lang="es-MX" dirty="0"/>
              <a:t> </a:t>
            </a:r>
            <a:r>
              <a:rPr lang="es-MX" dirty="0" smtClean="0"/>
              <a:t>es aquella</a:t>
            </a:r>
            <a:r>
              <a:rPr lang="es-MX" dirty="0"/>
              <a:t> comunicación que se establece entre dos o más personas de manera diferida en el tiempo, es decir, cuando no existe coincidencia temporal. </a:t>
            </a:r>
          </a:p>
        </p:txBody>
      </p:sp>
      <p:pic>
        <p:nvPicPr>
          <p:cNvPr id="4" name="3 Imagen" descr="images (14).jpg"/>
          <p:cNvPicPr>
            <a:picLocks noChangeAspect="1"/>
          </p:cNvPicPr>
          <p:nvPr/>
        </p:nvPicPr>
        <p:blipFill>
          <a:blip r:embed="rId2" cstate="print"/>
          <a:stretch>
            <a:fillRect/>
          </a:stretch>
        </p:blipFill>
        <p:spPr>
          <a:xfrm>
            <a:off x="1619672" y="4143722"/>
            <a:ext cx="5868144" cy="259764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MX" dirty="0" smtClean="0"/>
              <a:t>Un ejemplo de comunicación asincrónica es la carta de papel; actualmente es un tipo de la comunicación desarrollada mediante ordenadores o computadores. Ejemplos actuales de la comunicación asincrónica son el mail o correo electrónico y foros.</a:t>
            </a:r>
            <a:endParaRPr lang="es-MX"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96752"/>
            <a:ext cx="8229600" cy="5832648"/>
          </a:xfrm>
        </p:spPr>
        <p:txBody>
          <a:bodyPr>
            <a:normAutofit/>
          </a:bodyPr>
          <a:lstStyle/>
          <a:p>
            <a:r>
              <a:rPr lang="es-MX" dirty="0"/>
              <a:t>En la comunicación asincrónica observamos que algunos de elementos típicos de la comunicación presentan unas características específicas y diferenciales:</a:t>
            </a:r>
          </a:p>
          <a:p>
            <a:r>
              <a:rPr lang="es-MX" i="1" dirty="0">
                <a:hlinkClick r:id="rId2" tooltip="Emisor"/>
              </a:rPr>
              <a:t>Emisor</a:t>
            </a:r>
            <a:r>
              <a:rPr lang="es-MX" dirty="0"/>
              <a:t>: El emisor envía la información sabiendo que no obtendrá una respuesta inmediata.</a:t>
            </a:r>
          </a:p>
          <a:p>
            <a:r>
              <a:rPr lang="es-MX" i="1" dirty="0">
                <a:hlinkClick r:id="rId3" tooltip="Receptor (comunicación)"/>
              </a:rPr>
              <a:t>Receptor</a:t>
            </a:r>
            <a:r>
              <a:rPr lang="es-MX" dirty="0"/>
              <a:t>: Este será consciente de la llegada del mensaje solo cuando acceda al canal específico.</a:t>
            </a:r>
          </a:p>
          <a:p>
            <a:endParaRPr lang="es-MX"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68760"/>
            <a:ext cx="8229600" cy="4525963"/>
          </a:xfrm>
        </p:spPr>
        <p:txBody>
          <a:bodyPr>
            <a:normAutofit fontScale="92500"/>
          </a:bodyPr>
          <a:lstStyle/>
          <a:p>
            <a:r>
              <a:rPr lang="es-MX" i="1" dirty="0" smtClean="0">
                <a:hlinkClick r:id="rId2" tooltip="Canal (comunicación)"/>
              </a:rPr>
              <a:t>Canal</a:t>
            </a:r>
            <a:r>
              <a:rPr lang="es-MX" dirty="0" smtClean="0"/>
              <a:t>: Es el medio físico acordado por ambas partes por el que se transmite el mensaje, debe ser perdurable en el tiempo ya que el mensaje se almacena allí durante un tiempo indefinido.</a:t>
            </a:r>
          </a:p>
          <a:p>
            <a:r>
              <a:rPr lang="es-MX" i="1" dirty="0" smtClean="0">
                <a:hlinkClick r:id="rId3" tooltip="Código lingüístico"/>
              </a:rPr>
              <a:t>Código</a:t>
            </a:r>
            <a:r>
              <a:rPr lang="es-MX" dirty="0" smtClean="0"/>
              <a:t>: No puede ser efímero y debe poder almacenarse en un soporte físico.</a:t>
            </a:r>
          </a:p>
          <a:p>
            <a:r>
              <a:rPr lang="es-MX" i="1" dirty="0" smtClean="0"/>
              <a:t>Situación o contexto</a:t>
            </a:r>
            <a:r>
              <a:rPr lang="es-MX" dirty="0" smtClean="0"/>
              <a:t>: La disponibilidad del emisor o receptor es incierta y marca de forma importante el contexto de la comunicación.</a:t>
            </a:r>
          </a:p>
          <a:p>
            <a:endParaRPr lang="es-MX"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2.2.1 CORREO </a:t>
            </a:r>
            <a:r>
              <a:rPr lang="es-MX" dirty="0" smtClean="0"/>
              <a:t>ORDINARIO</a:t>
            </a:r>
            <a:endParaRPr lang="es-MX" dirty="0"/>
          </a:p>
        </p:txBody>
      </p:sp>
      <p:sp>
        <p:nvSpPr>
          <p:cNvPr id="3" name="2 Marcador de contenido"/>
          <p:cNvSpPr>
            <a:spLocks noGrp="1"/>
          </p:cNvSpPr>
          <p:nvPr>
            <p:ph idx="1"/>
          </p:nvPr>
        </p:nvSpPr>
        <p:spPr>
          <a:xfrm>
            <a:off x="395536" y="1484784"/>
            <a:ext cx="8229600" cy="4104456"/>
          </a:xfrm>
        </p:spPr>
        <p:txBody>
          <a:bodyPr>
            <a:normAutofit/>
          </a:bodyPr>
          <a:lstStyle/>
          <a:p>
            <a:r>
              <a:rPr lang="es-MX" dirty="0"/>
              <a:t>El </a:t>
            </a:r>
            <a:r>
              <a:rPr lang="es-MX" b="1" dirty="0"/>
              <a:t>correo ordinario</a:t>
            </a:r>
            <a:r>
              <a:rPr lang="es-MX" dirty="0"/>
              <a:t> es aquel que se despacha por tierra o mar y que demora más tiempo en llegar que los servicios especiales (como el correo aéreo o el </a:t>
            </a:r>
            <a:r>
              <a:rPr lang="es-MX" dirty="0" smtClean="0"/>
              <a:t>certificado.</a:t>
            </a:r>
          </a:p>
          <a:p>
            <a:endParaRPr lang="es-MX" dirty="0" smtClean="0"/>
          </a:p>
          <a:p>
            <a:pPr>
              <a:buNone/>
            </a:pPr>
            <a:r>
              <a:rPr lang="es-MX" dirty="0"/>
              <a:t/>
            </a:r>
            <a:br>
              <a:rPr lang="es-MX" dirty="0"/>
            </a:br>
            <a:endParaRPr lang="es-MX" dirty="0"/>
          </a:p>
        </p:txBody>
      </p:sp>
      <p:pic>
        <p:nvPicPr>
          <p:cNvPr id="4" name="3 Imagen" descr="images (13).jpg"/>
          <p:cNvPicPr>
            <a:picLocks noChangeAspect="1"/>
          </p:cNvPicPr>
          <p:nvPr/>
        </p:nvPicPr>
        <p:blipFill>
          <a:blip r:embed="rId2" cstate="print"/>
          <a:stretch>
            <a:fillRect/>
          </a:stretch>
        </p:blipFill>
        <p:spPr>
          <a:xfrm>
            <a:off x="2267744" y="3717032"/>
            <a:ext cx="4176464" cy="2852936"/>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68760"/>
            <a:ext cx="8229600" cy="4525963"/>
          </a:xfrm>
        </p:spPr>
        <p:txBody>
          <a:bodyPr>
            <a:normAutofit lnSpcReduction="10000"/>
          </a:bodyPr>
          <a:lstStyle/>
          <a:p>
            <a:r>
              <a:rPr lang="es-MX" dirty="0" smtClean="0"/>
              <a:t>El </a:t>
            </a:r>
            <a:r>
              <a:rPr lang="es-MX" b="1" dirty="0" smtClean="0"/>
              <a:t>servicio postal</a:t>
            </a:r>
            <a:r>
              <a:rPr lang="es-MX" dirty="0" smtClean="0"/>
              <a:t> es un sistema dedicado a transportar alrededor del mundo documentos escritos, así como paquetes de tamaño pequeño o mediano. Todo envío a través del sistema postal es llamado </a:t>
            </a:r>
            <a:r>
              <a:rPr lang="es-MX" b="1" dirty="0" smtClean="0"/>
              <a:t>correo</a:t>
            </a:r>
            <a:r>
              <a:rPr lang="es-MX" dirty="0" smtClean="0"/>
              <a:t> o </a:t>
            </a:r>
            <a:r>
              <a:rPr lang="es-MX" b="1" dirty="0" smtClean="0"/>
              <a:t>correspondencia</a:t>
            </a:r>
            <a:r>
              <a:rPr lang="es-MX" dirty="0" smtClean="0"/>
              <a:t>. Los paquetes y las cartas son "envíos postales", cada uno con tarifas diferentes dependiendo de la duración de la entrega y el peso.</a:t>
            </a:r>
            <a:br>
              <a:rPr lang="es-MX" dirty="0" smtClean="0"/>
            </a:br>
            <a:endParaRPr lang="es-MX"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images (12).jpg"/>
          <p:cNvPicPr>
            <a:picLocks noChangeAspect="1"/>
          </p:cNvPicPr>
          <p:nvPr/>
        </p:nvPicPr>
        <p:blipFill>
          <a:blip r:embed="rId2" cstate="print"/>
          <a:stretch>
            <a:fillRect/>
          </a:stretch>
        </p:blipFill>
        <p:spPr>
          <a:xfrm>
            <a:off x="5940152" y="4797152"/>
            <a:ext cx="3203848" cy="2088232"/>
          </a:xfrm>
          <a:prstGeom prst="rect">
            <a:avLst/>
          </a:prstGeom>
        </p:spPr>
      </p:pic>
      <p:sp>
        <p:nvSpPr>
          <p:cNvPr id="2" name="1 Título"/>
          <p:cNvSpPr>
            <a:spLocks noGrp="1"/>
          </p:cNvSpPr>
          <p:nvPr>
            <p:ph type="title"/>
          </p:nvPr>
        </p:nvSpPr>
        <p:spPr/>
        <p:txBody>
          <a:bodyPr/>
          <a:lstStyle/>
          <a:p>
            <a:r>
              <a:rPr lang="es-MX" dirty="0" smtClean="0"/>
              <a:t>2.2.2 CORREO </a:t>
            </a:r>
            <a:r>
              <a:rPr lang="es-MX" dirty="0" smtClean="0"/>
              <a:t>ELECTRONICO</a:t>
            </a:r>
            <a:endParaRPr lang="es-MX" dirty="0"/>
          </a:p>
        </p:txBody>
      </p:sp>
      <p:sp>
        <p:nvSpPr>
          <p:cNvPr id="3" name="2 Marcador de contenido"/>
          <p:cNvSpPr>
            <a:spLocks noGrp="1"/>
          </p:cNvSpPr>
          <p:nvPr>
            <p:ph idx="1"/>
          </p:nvPr>
        </p:nvSpPr>
        <p:spPr>
          <a:xfrm>
            <a:off x="457200" y="1412776"/>
            <a:ext cx="8229600" cy="4525963"/>
          </a:xfrm>
        </p:spPr>
        <p:txBody>
          <a:bodyPr>
            <a:normAutofit/>
          </a:bodyPr>
          <a:lstStyle/>
          <a:p>
            <a:r>
              <a:rPr lang="es-MX" b="1" dirty="0"/>
              <a:t>Correo electrónico</a:t>
            </a:r>
            <a:r>
              <a:rPr lang="es-MX" dirty="0"/>
              <a:t> </a:t>
            </a:r>
            <a:r>
              <a:rPr lang="es-MX" dirty="0" smtClean="0"/>
              <a:t>es </a:t>
            </a:r>
            <a:r>
              <a:rPr lang="es-MX" dirty="0"/>
              <a:t>un servicio de red que permite a los usuarios enviar y recibir mensajes (también denominados </a:t>
            </a:r>
            <a:r>
              <a:rPr lang="es-MX" b="1" dirty="0" smtClean="0"/>
              <a:t>mensajes electrónicos</a:t>
            </a:r>
            <a:r>
              <a:rPr lang="es-MX" dirty="0"/>
              <a:t> o cartas </a:t>
            </a:r>
            <a:r>
              <a:rPr lang="es-MX" b="1" dirty="0"/>
              <a:t>electrónicas</a:t>
            </a:r>
            <a:r>
              <a:rPr lang="es-MX" dirty="0"/>
              <a:t>) mediante sistemas de comunicación electrónicos. Principalmente se usa este nombre para denominar al sistema que provee este servicio en </a:t>
            </a:r>
            <a:r>
              <a:rPr lang="es-MX" dirty="0" smtClean="0"/>
              <a:t>Internet.</a:t>
            </a:r>
            <a:endParaRPr lang="es-MX" dirty="0"/>
          </a:p>
        </p:txBody>
      </p:sp>
    </p:spTree>
  </p:cSld>
  <p:clrMapOvr>
    <a:masterClrMapping/>
  </p:clrMapOvr>
</p:sld>
</file>

<file path=ppt/theme/theme1.xml><?xml version="1.0" encoding="utf-8"?>
<a:theme xmlns:a="http://schemas.openxmlformats.org/drawingml/2006/main" name="Técnic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écnico">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écnico">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195</TotalTime>
  <Words>576</Words>
  <Application>Microsoft Office PowerPoint</Application>
  <PresentationFormat>Presentación en pantalla (4:3)</PresentationFormat>
  <Paragraphs>47</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Técnico</vt:lpstr>
      <vt:lpstr>2.2 Comunicación asíncrona  2.2.1 correo ordinario 2.2.2 correo electrónico  2.2.3 foros de discusión 2.2.4 BLOGS </vt:lpstr>
      <vt:lpstr>INTRODUCCION</vt:lpstr>
      <vt:lpstr>2.2 COMUNICACIÓN ASINCRONA</vt:lpstr>
      <vt:lpstr>Diapositiva 4</vt:lpstr>
      <vt:lpstr>Diapositiva 5</vt:lpstr>
      <vt:lpstr>Diapositiva 6</vt:lpstr>
      <vt:lpstr>2.2.1 CORREO ORDINARIO</vt:lpstr>
      <vt:lpstr>Diapositiva 8</vt:lpstr>
      <vt:lpstr>2.2.2 CORREO ELECTRONICO</vt:lpstr>
      <vt:lpstr>Diapositiva 10</vt:lpstr>
      <vt:lpstr>2.2.3 FOROS DE DISCUSION</vt:lpstr>
      <vt:lpstr>Diapositiva 12</vt:lpstr>
      <vt:lpstr>Diapositiva 13</vt:lpstr>
      <vt:lpstr>Diapositiva 14</vt:lpstr>
      <vt:lpstr>2.2.4 BLOGS</vt:lpstr>
      <vt:lpstr>CONCLUSION</vt:lpstr>
      <vt:lpstr>BIBLIOGRAFIA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REY</dc:creator>
  <cp:lastModifiedBy>REY</cp:lastModifiedBy>
  <cp:revision>18</cp:revision>
  <dcterms:created xsi:type="dcterms:W3CDTF">2014-03-26T00:40:05Z</dcterms:created>
  <dcterms:modified xsi:type="dcterms:W3CDTF">2014-04-12T17:09:21Z</dcterms:modified>
</cp:coreProperties>
</file>